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Anaheim"/>
      <p:regular r:id="rId25"/>
    </p:embeddedFont>
    <p:embeddedFont>
      <p:font typeface="Barlow Condensed ExtraBold"/>
      <p:bold r:id="rId26"/>
      <p:boldItalic r:id="rId27"/>
    </p:embeddedFont>
    <p:embeddedFont>
      <p:font typeface="Overpass Mono"/>
      <p:regular r:id="rId28"/>
      <p:bold r:id="rId29"/>
    </p:embeddedFont>
    <p:embeddedFont>
      <p:font typeface="Barlow"/>
      <p:regular r:id="rId30"/>
      <p:bold r:id="rId31"/>
      <p:italic r:id="rId32"/>
      <p:boldItalic r:id="rId33"/>
    </p:embeddedFont>
    <p:embeddedFont>
      <p:font typeface="Overpass Mono Medium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CondensedExtraBold-bold.fntdata"/><Relationship Id="rId25" Type="http://schemas.openxmlformats.org/officeDocument/2006/relationships/font" Target="fonts/Anaheim-regular.fntdata"/><Relationship Id="rId28" Type="http://schemas.openxmlformats.org/officeDocument/2006/relationships/font" Target="fonts/OverpassMono-regular.fntdata"/><Relationship Id="rId27" Type="http://schemas.openxmlformats.org/officeDocument/2006/relationships/font" Target="fonts/BarlowCondensedExtra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verpassMon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-bold.fntdata"/><Relationship Id="rId30" Type="http://schemas.openxmlformats.org/officeDocument/2006/relationships/font" Target="fonts/Barlow-regular.fntdata"/><Relationship Id="rId11" Type="http://schemas.openxmlformats.org/officeDocument/2006/relationships/slide" Target="slides/slide7.xml"/><Relationship Id="rId33" Type="http://schemas.openxmlformats.org/officeDocument/2006/relationships/font" Target="fonts/Barlow-boldItalic.fntdata"/><Relationship Id="rId10" Type="http://schemas.openxmlformats.org/officeDocument/2006/relationships/slide" Target="slides/slide6.xml"/><Relationship Id="rId32" Type="http://schemas.openxmlformats.org/officeDocument/2006/relationships/font" Target="fonts/Barlow-italic.fntdata"/><Relationship Id="rId13" Type="http://schemas.openxmlformats.org/officeDocument/2006/relationships/slide" Target="slides/slide9.xml"/><Relationship Id="rId35" Type="http://schemas.openxmlformats.org/officeDocument/2006/relationships/font" Target="fonts/OverpassMonoMedium-bold.fntdata"/><Relationship Id="rId12" Type="http://schemas.openxmlformats.org/officeDocument/2006/relationships/slide" Target="slides/slide8.xml"/><Relationship Id="rId34" Type="http://schemas.openxmlformats.org/officeDocument/2006/relationships/font" Target="fonts/OverpassMonoMedium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0e1f17952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0e1f17952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0e1f17952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0e1f17952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c076d69f4a_0_5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c076d69f4a_0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0e1f17952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0e1f17952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0e1f179529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0e1f179529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bd2064b76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bd2064b76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bd2064b76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bd2064b76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bd2064b76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bd2064b76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bd2064b76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bd2064b76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bd2064b76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bd2064b76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bb3434e5f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bb3434e5f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42b6052efb_0_1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42b6052efb_0_1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c076d69f4a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c076d69f4a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bcba3784b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bcba3784b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bcba3784b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bcba3784b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bf2e5c74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bf2e5c74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08cbdf7e8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08cbdf7e8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08cbdf7e8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08cbdf7e8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08cbdf7e85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08cbdf7e85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50" name="Google Shape;50;p2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4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4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4" name="Google Shape;184;p14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14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6" name="Google Shape;186;p14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14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9" name="Google Shape;189;p14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14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0" name="Google Shape;200;p15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1" name="Google Shape;201;p15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2" name="Google Shape;202;p15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3" name="Google Shape;203;p15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4" name="Google Shape;204;p15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5" name="Google Shape;205;p15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6" name="Google Shape;206;p15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16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16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1" name="Google Shape;211;p16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16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6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" name="Google Shape;214;p16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5" name="Google Shape;215;p16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7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 algn="r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220" name="Google Shape;220;p17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20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282" name="Google Shape;282;p20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20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3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86" name="Google Shape;286;p21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2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2" name="Google Shape;292;p22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2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4" name="Google Shape;294;p22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2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6" name="Google Shape;296;p22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2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8" name="Google Shape;298;p22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2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00" name="Google Shape;300;p22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5" name="Google Shape;305;p23"/>
          <p:cNvSpPr txBox="1"/>
          <p:nvPr>
            <p:ph hasCustomPrompt="1"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/>
          <p:nvPr>
            <p:ph hasCustomPrompt="1"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4"/>
          <p:cNvSpPr txBox="1"/>
          <p:nvPr>
            <p:ph hasCustomPrompt="1"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4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4"/>
          <p:cNvSpPr txBox="1"/>
          <p:nvPr>
            <p:ph hasCustomPrompt="1"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4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4"/>
          <p:cNvSpPr txBox="1"/>
          <p:nvPr>
            <p:ph hasCustomPrompt="1"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4"/>
          <p:cNvSpPr txBox="1"/>
          <p:nvPr>
            <p:ph hasCustomPrompt="1"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91" name="Google Shape;91;p5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94" name="Google Shape;94;p6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6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6" name="Google Shape;96;p6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6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03" name="Google Shape;103;p8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8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9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sz="2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"/>
          <p:cNvSpPr/>
          <p:nvPr/>
        </p:nvSpPr>
        <p:spPr>
          <a:xfrm>
            <a:off x="8110250" y="87725"/>
            <a:ext cx="1876200" cy="16068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5"/>
          <p:cNvSpPr/>
          <p:nvPr/>
        </p:nvSpPr>
        <p:spPr>
          <a:xfrm>
            <a:off x="7267750" y="-161750"/>
            <a:ext cx="2436900" cy="2124600"/>
          </a:xfrm>
          <a:prstGeom prst="diagStripe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5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Studio</a:t>
            </a:r>
            <a:endParaRPr/>
          </a:p>
        </p:txBody>
      </p:sp>
      <p:sp>
        <p:nvSpPr>
          <p:cNvPr id="333" name="Google Shape;333;p25"/>
          <p:cNvSpPr/>
          <p:nvPr/>
        </p:nvSpPr>
        <p:spPr>
          <a:xfrm rot="10800000">
            <a:off x="7735275" y="228650"/>
            <a:ext cx="2115300" cy="1734000"/>
          </a:xfrm>
          <a:prstGeom prst="diagStripe">
            <a:avLst>
              <a:gd fmla="val 50000" name="adj"/>
            </a:avLst>
          </a:prstGeom>
          <a:solidFill>
            <a:srgbClr val="1B1464">
              <a:alpha val="4392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5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“ How do we build a Blackjack game? ”</a:t>
            </a:r>
            <a:endParaRPr sz="2100">
              <a:solidFill>
                <a:schemeClr val="dk2"/>
              </a:solidFill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1843525" y="0"/>
            <a:ext cx="233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verpass Mono Medium"/>
                <a:ea typeface="Overpass Mono Medium"/>
                <a:cs typeface="Overpass Mono Medium"/>
                <a:sym typeface="Overpass Mono Medium"/>
              </a:rPr>
              <a:t>Android Studio</a:t>
            </a:r>
            <a:endParaRPr>
              <a:latin typeface="Overpass Mono Medium"/>
              <a:ea typeface="Overpass Mono Medium"/>
              <a:cs typeface="Overpass Mono Medium"/>
              <a:sym typeface="Overpass Mono Medium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852700" y="0"/>
            <a:ext cx="68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verpass Mono Medium"/>
                <a:ea typeface="Overpass Mono Medium"/>
                <a:cs typeface="Overpass Mono Medium"/>
                <a:sym typeface="Overpass Mono Medium"/>
              </a:rPr>
              <a:t>#1</a:t>
            </a:r>
            <a:endParaRPr>
              <a:latin typeface="Overpass Mono Medium"/>
              <a:ea typeface="Overpass Mono Medium"/>
              <a:cs typeface="Overpass Mono Medium"/>
              <a:sym typeface="Overpass Mono Medium"/>
            </a:endParaRPr>
          </a:p>
        </p:txBody>
      </p:sp>
      <p:pic>
        <p:nvPicPr>
          <p:cNvPr id="337" name="Google Shape;337;p25"/>
          <p:cNvPicPr preferRelativeResize="0"/>
          <p:nvPr/>
        </p:nvPicPr>
        <p:blipFill rotWithShape="1">
          <a:blip r:embed="rId3">
            <a:alphaModFix/>
          </a:blip>
          <a:srcRect b="0" l="72164" r="0" t="0"/>
          <a:stretch/>
        </p:blipFill>
        <p:spPr>
          <a:xfrm>
            <a:off x="7157603" y="637050"/>
            <a:ext cx="1373734" cy="15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/>
          <p:nvPr>
            <p:ph type="title"/>
          </p:nvPr>
        </p:nvSpPr>
        <p:spPr>
          <a:xfrm>
            <a:off x="3633875" y="1012300"/>
            <a:ext cx="54129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Kortlek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5"/>
          <p:cNvSpPr/>
          <p:nvPr/>
        </p:nvSpPr>
        <p:spPr>
          <a:xfrm>
            <a:off x="6852500" y="3437275"/>
            <a:ext cx="2192400" cy="1569900"/>
          </a:xfrm>
          <a:prstGeom prst="rect">
            <a:avLst/>
          </a:prstGeom>
          <a:solidFill>
            <a:srgbClr val="2BBAC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16" name="Google Shape;416;p35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5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5"/>
          <p:cNvSpPr txBox="1"/>
          <p:nvPr>
            <p:ph idx="4294967295" type="title"/>
          </p:nvPr>
        </p:nvSpPr>
        <p:spPr>
          <a:xfrm>
            <a:off x="2290500" y="25965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Fyll på kortlek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9" name="Google Shape;419;p35"/>
          <p:cNvSpPr txBox="1"/>
          <p:nvPr/>
        </p:nvSpPr>
        <p:spPr>
          <a:xfrm>
            <a:off x="974550" y="1656750"/>
            <a:ext cx="6237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Det finns </a:t>
            </a: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52 kort</a:t>
            </a: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inom en kortlek..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Det finns totalt </a:t>
            </a: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13 kort per färg…</a:t>
            </a: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(52 / 4 = 13)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Med en enkel nästlad for loop så kan vi enkelt populera en lista med kort!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20" name="Google Shape;4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825" y="3408550"/>
            <a:ext cx="1627350" cy="16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6"/>
          <p:cNvSpPr txBox="1"/>
          <p:nvPr>
            <p:ph type="title"/>
          </p:nvPr>
        </p:nvSpPr>
        <p:spPr>
          <a:xfrm>
            <a:off x="3633875" y="1012300"/>
            <a:ext cx="54129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7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7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7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7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7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7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7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7"/>
          <p:cNvSpPr txBox="1"/>
          <p:nvPr/>
        </p:nvSpPr>
        <p:spPr>
          <a:xfrm>
            <a:off x="1638750" y="1201825"/>
            <a:ext cx="586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38" name="Google Shape;438;p37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Draw card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39" name="Google Shape;43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573" y="1030900"/>
            <a:ext cx="3703188" cy="3236674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7"/>
          <p:cNvSpPr txBox="1"/>
          <p:nvPr/>
        </p:nvSpPr>
        <p:spPr>
          <a:xfrm>
            <a:off x="528800" y="1663550"/>
            <a:ext cx="3569400" cy="8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Spelarens funktion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När vi drar ett kort så försvinner ett kort från kortleken…</a:t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Kod Struktur</a:t>
            </a: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hade kunnat se ut som så:</a:t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val </a:t>
            </a:r>
            <a:r>
              <a:rPr lang="en">
                <a:solidFill>
                  <a:srgbClr val="BBBBBB"/>
                </a:solidFill>
                <a:latin typeface="Overpass Mono"/>
                <a:ea typeface="Overpass Mono"/>
                <a:cs typeface="Overpass Mono"/>
                <a:sym typeface="Overpass Mono"/>
              </a:rPr>
              <a:t>deck</a:t>
            </a:r>
            <a:r>
              <a:rPr lang="en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r>
              <a:rPr lang="en">
                <a:solidFill>
                  <a:srgbClr val="359FF4"/>
                </a:solidFill>
                <a:latin typeface="Overpass Mono"/>
                <a:ea typeface="Overpass Mono"/>
                <a:cs typeface="Overpass Mono"/>
                <a:sym typeface="Overpass Mono"/>
              </a:rPr>
              <a:t>mutableListOf</a:t>
            </a:r>
            <a:r>
              <a:rPr lang="en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&lt;</a:t>
            </a:r>
            <a:r>
              <a:rPr lang="en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Card</a:t>
            </a:r>
            <a:r>
              <a:rPr lang="en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&gt;</a:t>
            </a:r>
            <a:r>
              <a:rPr lang="en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()</a:t>
            </a:r>
            <a:br>
              <a:rPr lang="en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</a:br>
            <a:r>
              <a:rPr lang="en">
                <a:solidFill>
                  <a:srgbClr val="89CA78"/>
                </a:solidFill>
                <a:latin typeface="Overpass Mono"/>
                <a:ea typeface="Overpass Mono"/>
                <a:cs typeface="Overpass Mono"/>
                <a:sym typeface="Overpass Mono"/>
              </a:rPr>
              <a:t>p1</a:t>
            </a:r>
            <a:r>
              <a:rPr lang="en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.</a:t>
            </a:r>
            <a:r>
              <a:rPr lang="en">
                <a:solidFill>
                  <a:srgbClr val="61AFEF"/>
                </a:solidFill>
                <a:latin typeface="Overpass Mono"/>
                <a:ea typeface="Overpass Mono"/>
                <a:cs typeface="Overpass Mono"/>
                <a:sym typeface="Overpass Mono"/>
              </a:rPr>
              <a:t>draw</a:t>
            </a:r>
            <a:r>
              <a:rPr lang="en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(</a:t>
            </a:r>
            <a:r>
              <a:rPr lang="en">
                <a:solidFill>
                  <a:srgbClr val="BBBBBB"/>
                </a:solidFill>
                <a:latin typeface="Overpass Mono"/>
                <a:ea typeface="Overpass Mono"/>
                <a:cs typeface="Overpass Mono"/>
                <a:sym typeface="Overpass Mono"/>
              </a:rPr>
              <a:t>deck</a:t>
            </a:r>
            <a:r>
              <a:rPr lang="en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) </a:t>
            </a:r>
            <a:endParaRPr>
              <a:solidFill>
                <a:schemeClr val="l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8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8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8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8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8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8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8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Draw card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359FF4"/>
                </a:solidFill>
              </a:rPr>
              <a:t>philosophy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3" name="Google Shape;453;p38"/>
          <p:cNvSpPr txBox="1"/>
          <p:nvPr/>
        </p:nvSpPr>
        <p:spPr>
          <a:xfrm>
            <a:off x="866488" y="1845550"/>
            <a:ext cx="5314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Så vad händer när man drar ett kort?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Försvinner kortet från kortleken?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Vart läggs kortet till?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Tänk om kortleken är tom?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Vad händer om man försöker dra ett kort som inte existerar?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54" name="Google Shape;4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713" y="1768100"/>
            <a:ext cx="1724800" cy="172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9"/>
          <p:cNvSpPr/>
          <p:nvPr/>
        </p:nvSpPr>
        <p:spPr>
          <a:xfrm>
            <a:off x="5916050" y="1742600"/>
            <a:ext cx="1994100" cy="1928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60" name="Google Shape;460;p39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9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9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9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9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9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Draw card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359FF4"/>
                </a:solidFill>
              </a:rPr>
              <a:t>shuffle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68" name="Google Shape;468;p39"/>
          <p:cNvSpPr txBox="1"/>
          <p:nvPr/>
        </p:nvSpPr>
        <p:spPr>
          <a:xfrm>
            <a:off x="991525" y="1925250"/>
            <a:ext cx="4689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Blanda korten ordentligt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Det är även värt att blanda korten under påbörjandet av spel. 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Detta finns även som stöd inom </a:t>
            </a: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Arrayer.</a:t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69" name="Google Shape;4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7448" y="1908200"/>
            <a:ext cx="1620450" cy="162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0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0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0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0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0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0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0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Amount of Cards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359FF4"/>
                </a:solidFill>
              </a:rPr>
              <a:t>value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82" name="Google Shape;482;p40"/>
          <p:cNvSpPr txBox="1"/>
          <p:nvPr/>
        </p:nvSpPr>
        <p:spPr>
          <a:xfrm>
            <a:off x="991525" y="1925250"/>
            <a:ext cx="4689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Hur mycket är handed värd?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Att samla ihop det totala värdet är viktigt.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Men det finns vissa krux här också.. 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Ett ‘ACE’ är värt 1 eller 11, så vad händer om vi har två ESS?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83" name="Google Shape;4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550" y="1236225"/>
            <a:ext cx="3158676" cy="2538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1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1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1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1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1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1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1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BETTING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359FF4"/>
                </a:solidFill>
              </a:rPr>
              <a:t>currency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96" name="Google Shape;496;p41"/>
          <p:cNvSpPr txBox="1"/>
          <p:nvPr/>
        </p:nvSpPr>
        <p:spPr>
          <a:xfrm>
            <a:off x="991525" y="1925250"/>
            <a:ext cx="4689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Hur mycket satsar du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När vi anländer till spelet, så måste vi välja hur mycket vi vill spela med..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Men därefter vinner/förlorar vi också pengar.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497" name="Google Shape;4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5550" y="1658413"/>
            <a:ext cx="3158675" cy="2096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2"/>
          <p:cNvSpPr txBox="1"/>
          <p:nvPr>
            <p:ph type="title"/>
          </p:nvPr>
        </p:nvSpPr>
        <p:spPr>
          <a:xfrm>
            <a:off x="3633875" y="1012300"/>
            <a:ext cx="54129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up?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3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3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3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3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3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3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3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3"/>
          <p:cNvSpPr txBox="1"/>
          <p:nvPr>
            <p:ph idx="4294967295" type="title"/>
          </p:nvPr>
        </p:nvSpPr>
        <p:spPr>
          <a:xfrm>
            <a:off x="2290500" y="205500"/>
            <a:ext cx="4563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Flow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359FF4"/>
                </a:solidFill>
              </a:rPr>
              <a:t>the game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15" name="Google Shape;515;p43"/>
          <p:cNvSpPr txBox="1"/>
          <p:nvPr/>
        </p:nvSpPr>
        <p:spPr>
          <a:xfrm>
            <a:off x="991525" y="1925250"/>
            <a:ext cx="4689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Turordning</a:t>
            </a: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 och Flöde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Vem börjar först? </a:t>
            </a:r>
            <a:b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Vem börjar dra korten först? 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Delas två kort ut i taget?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När är ett spel över?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När vinner/förlorar vi?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516" name="Google Shape;5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925" y="1026900"/>
            <a:ext cx="3088275" cy="30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6"/>
          <p:cNvSpPr txBox="1"/>
          <p:nvPr>
            <p:ph type="title"/>
          </p:nvPr>
        </p:nvSpPr>
        <p:spPr>
          <a:xfrm>
            <a:off x="3633875" y="1012300"/>
            <a:ext cx="54129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Philosophy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4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22" name="Google Shape;522;p44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kristoffer.johansson@sti.se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sti.learning.nu/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4"/>
          <p:cNvSpPr txBox="1"/>
          <p:nvPr/>
        </p:nvSpPr>
        <p:spPr>
          <a:xfrm>
            <a:off x="374075" y="4530425"/>
            <a:ext cx="598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naheim"/>
                <a:ea typeface="Anaheim"/>
                <a:cs typeface="Anaheim"/>
                <a:sym typeface="Anaheim"/>
              </a:rPr>
              <a:t>You can also contact me VIA Teams (quicker response)</a:t>
            </a:r>
            <a:br>
              <a:rPr i="1" lang="en">
                <a:latin typeface="Anaheim"/>
                <a:ea typeface="Anaheim"/>
                <a:cs typeface="Anaheim"/>
                <a:sym typeface="Anaheim"/>
              </a:rPr>
            </a:br>
            <a:r>
              <a:rPr i="1" lang="en">
                <a:latin typeface="Anaheim"/>
                <a:ea typeface="Anaheim"/>
                <a:cs typeface="Anaheim"/>
                <a:sym typeface="Anaheim"/>
              </a:rPr>
              <a:t>Du kan också kontakta mig VIA Teams (Snabbare svar)</a:t>
            </a:r>
            <a:endParaRPr i="1"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 txBox="1"/>
          <p:nvPr/>
        </p:nvSpPr>
        <p:spPr>
          <a:xfrm>
            <a:off x="720000" y="1818225"/>
            <a:ext cx="4548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9CA78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2 kort delas ut från en kortlek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9CA78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Spelaren kan ej se motståndarens kort när det är spelarens tur.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89CA78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Dealern ska alltid försöka dra kort tills dem vinner/förlorar </a:t>
            </a:r>
            <a:b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</a:b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48" name="Google Shape;348;p27"/>
          <p:cNvSpPr txBox="1"/>
          <p:nvPr>
            <p:ph idx="4294967295" type="title"/>
          </p:nvPr>
        </p:nvSpPr>
        <p:spPr>
          <a:xfrm>
            <a:off x="2378450" y="249025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Philosophy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49" name="Google Shape;3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0400" y="1070425"/>
            <a:ext cx="3449735" cy="392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"/>
          <p:cNvSpPr txBox="1"/>
          <p:nvPr/>
        </p:nvSpPr>
        <p:spPr>
          <a:xfrm>
            <a:off x="554750" y="2347050"/>
            <a:ext cx="454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Vad är ett ‘kort’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Om kort var ett Kotlin Objekt, vilka variabler skulle dessa ha?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55" name="Google Shape;355;p28"/>
          <p:cNvSpPr txBox="1"/>
          <p:nvPr>
            <p:ph idx="4294967295" type="title"/>
          </p:nvPr>
        </p:nvSpPr>
        <p:spPr>
          <a:xfrm>
            <a:off x="2378450" y="249025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Tankeställare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56" name="Google Shape;3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0400" y="1070425"/>
            <a:ext cx="3571201" cy="2773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9"/>
          <p:cNvSpPr txBox="1"/>
          <p:nvPr/>
        </p:nvSpPr>
        <p:spPr>
          <a:xfrm>
            <a:off x="554750" y="2347050"/>
            <a:ext cx="4548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Vad är en ‘spelare’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Om spelare var ett Kotlin Objekt, vilka variabler har en spelare?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Vad kan en spelare göra? (funktioner)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62" name="Google Shape;362;p29"/>
          <p:cNvSpPr txBox="1"/>
          <p:nvPr>
            <p:ph idx="4294967295" type="title"/>
          </p:nvPr>
        </p:nvSpPr>
        <p:spPr>
          <a:xfrm>
            <a:off x="2378450" y="249025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Tankeställare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63" name="Google Shape;3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325" y="1214913"/>
            <a:ext cx="2713676" cy="271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0"/>
          <p:cNvSpPr txBox="1"/>
          <p:nvPr>
            <p:ph idx="4294967295" type="title"/>
          </p:nvPr>
        </p:nvSpPr>
        <p:spPr>
          <a:xfrm>
            <a:off x="2378450" y="249025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Tankeställare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69" name="Google Shape;3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325" y="1214913"/>
            <a:ext cx="2713676" cy="271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395" y="13"/>
            <a:ext cx="73436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"/>
          <p:cNvSpPr txBox="1"/>
          <p:nvPr>
            <p:ph type="title"/>
          </p:nvPr>
        </p:nvSpPr>
        <p:spPr>
          <a:xfrm>
            <a:off x="3633875" y="1012300"/>
            <a:ext cx="54129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Börja enkelt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2"/>
          <p:cNvSpPr/>
          <p:nvPr/>
        </p:nvSpPr>
        <p:spPr>
          <a:xfrm>
            <a:off x="8696973" y="2444546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>
            <a:off x="8696972" y="5399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2"/>
          <p:cNvSpPr/>
          <p:nvPr/>
        </p:nvSpPr>
        <p:spPr>
          <a:xfrm>
            <a:off x="8424005" y="131444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2"/>
          <p:cNvSpPr/>
          <p:nvPr/>
        </p:nvSpPr>
        <p:spPr>
          <a:xfrm>
            <a:off x="8000101" y="31340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2"/>
          <p:cNvSpPr/>
          <p:nvPr/>
        </p:nvSpPr>
        <p:spPr>
          <a:xfrm>
            <a:off x="7266451" y="362973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2"/>
          <p:cNvSpPr/>
          <p:nvPr/>
        </p:nvSpPr>
        <p:spPr>
          <a:xfrm>
            <a:off x="7690346" y="99098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2"/>
          <p:cNvSpPr/>
          <p:nvPr/>
        </p:nvSpPr>
        <p:spPr>
          <a:xfrm>
            <a:off x="6584853" y="1550090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2"/>
          <p:cNvSpPr txBox="1"/>
          <p:nvPr>
            <p:ph idx="4294967295" type="title"/>
          </p:nvPr>
        </p:nvSpPr>
        <p:spPr>
          <a:xfrm>
            <a:off x="2844150" y="205500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Börja enkelt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</a:t>
            </a:r>
            <a:r>
              <a:rPr lang="en">
                <a:solidFill>
                  <a:srgbClr val="61AFEF"/>
                </a:solidFill>
              </a:rPr>
              <a:t>Hur?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8" name="Google Shape;388;p32"/>
          <p:cNvSpPr/>
          <p:nvPr/>
        </p:nvSpPr>
        <p:spPr>
          <a:xfrm>
            <a:off x="5690900" y="2094575"/>
            <a:ext cx="1093800" cy="1039500"/>
          </a:xfrm>
          <a:prstGeom prst="corner">
            <a:avLst>
              <a:gd fmla="val 50000" name="adj1"/>
              <a:gd fmla="val 50000" name="adj2"/>
            </a:avLst>
          </a:prstGeom>
          <a:solidFill>
            <a:srgbClr val="2BBAC5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naheim"/>
                <a:ea typeface="Anaheim"/>
                <a:cs typeface="Anaheim"/>
                <a:sym typeface="Anaheim"/>
              </a:rPr>
              <a:t>Problem</a:t>
            </a:r>
            <a:endParaRPr b="1"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7731500" y="1894975"/>
            <a:ext cx="552300" cy="519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Lös-</a:t>
            </a:r>
            <a:endParaRPr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ning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390" name="Google Shape;390;p32"/>
          <p:cNvCxnSpPr/>
          <p:nvPr/>
        </p:nvCxnSpPr>
        <p:spPr>
          <a:xfrm flipH="1" rot="10800000">
            <a:off x="6507725" y="2187400"/>
            <a:ext cx="974700" cy="12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32"/>
          <p:cNvSpPr txBox="1"/>
          <p:nvPr/>
        </p:nvSpPr>
        <p:spPr>
          <a:xfrm>
            <a:off x="952900" y="1650575"/>
            <a:ext cx="3118500" cy="19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66D"/>
                </a:solidFill>
                <a:latin typeface="Anaheim"/>
                <a:ea typeface="Anaheim"/>
                <a:cs typeface="Anaheim"/>
                <a:sym typeface="Anaheim"/>
              </a:rPr>
              <a:t>Bryta ner problem</a:t>
            </a:r>
            <a:endParaRPr b="1" sz="1800">
              <a:solidFill>
                <a:srgbClr val="FFC66D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Vad är minimum som krävs för lösandet av problem?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Vad behövs för att testa funktionalitet?</a:t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EF596F"/>
                </a:solidFill>
                <a:latin typeface="Anaheim"/>
                <a:ea typeface="Anaheim"/>
                <a:cs typeface="Anaheim"/>
                <a:sym typeface="Anaheim"/>
              </a:rPr>
              <a:t>TESTA APPLIKATION OFTA</a:t>
            </a:r>
            <a:endParaRPr i="1" sz="1800">
              <a:solidFill>
                <a:srgbClr val="EF596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-251152" y="4381821"/>
            <a:ext cx="663000" cy="25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3"/>
          <p:cNvSpPr/>
          <p:nvPr/>
        </p:nvSpPr>
        <p:spPr>
          <a:xfrm>
            <a:off x="-404503" y="4795897"/>
            <a:ext cx="663000" cy="254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420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3"/>
          <p:cNvSpPr/>
          <p:nvPr/>
        </p:nvSpPr>
        <p:spPr>
          <a:xfrm>
            <a:off x="8678355" y="4538799"/>
            <a:ext cx="681600" cy="28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3"/>
          <p:cNvSpPr/>
          <p:nvPr/>
        </p:nvSpPr>
        <p:spPr>
          <a:xfrm>
            <a:off x="8056451" y="4267576"/>
            <a:ext cx="423900" cy="18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3"/>
          <p:cNvSpPr/>
          <p:nvPr/>
        </p:nvSpPr>
        <p:spPr>
          <a:xfrm>
            <a:off x="8056451" y="4745080"/>
            <a:ext cx="423900" cy="184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3"/>
          <p:cNvSpPr/>
          <p:nvPr/>
        </p:nvSpPr>
        <p:spPr>
          <a:xfrm>
            <a:off x="8580321" y="4930032"/>
            <a:ext cx="423900" cy="18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3"/>
          <p:cNvSpPr/>
          <p:nvPr/>
        </p:nvSpPr>
        <p:spPr>
          <a:xfrm>
            <a:off x="8372753" y="4365465"/>
            <a:ext cx="681600" cy="28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3"/>
          <p:cNvSpPr txBox="1"/>
          <p:nvPr>
            <p:ph idx="4294967295" type="title"/>
          </p:nvPr>
        </p:nvSpPr>
        <p:spPr>
          <a:xfrm>
            <a:off x="2844150" y="205500"/>
            <a:ext cx="3455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Skapa objekt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4" name="Google Shape;404;p33"/>
          <p:cNvSpPr txBox="1"/>
          <p:nvPr/>
        </p:nvSpPr>
        <p:spPr>
          <a:xfrm>
            <a:off x="866275" y="1700050"/>
            <a:ext cx="62373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Börja med att skapa dina objekt…</a:t>
            </a:r>
            <a:endParaRPr b="1"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C66D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Spelare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C66D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Kort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C66D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Kortlek</a:t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BBBBBB"/>
                </a:solidFill>
                <a:latin typeface="Anaheim"/>
                <a:ea typeface="Anaheim"/>
                <a:cs typeface="Anaheim"/>
                <a:sym typeface="Anaheim"/>
              </a:rPr>
              <a:t>Om det finns flertal objekt.. </a:t>
            </a:r>
            <a:endParaRPr i="1" sz="1800">
              <a:solidFill>
                <a:srgbClr val="BBBBBB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BBBBBB"/>
                </a:solidFill>
                <a:latin typeface="Anaheim"/>
                <a:ea typeface="Anaheim"/>
                <a:cs typeface="Anaheim"/>
                <a:sym typeface="Anaheim"/>
              </a:rPr>
              <a:t>Kan dessa finnas med inom en lista?</a:t>
            </a:r>
            <a:endParaRPr i="1" sz="1800">
              <a:solidFill>
                <a:srgbClr val="BBBBBB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05" name="Google Shape;405;p33"/>
          <p:cNvSpPr txBox="1"/>
          <p:nvPr/>
        </p:nvSpPr>
        <p:spPr>
          <a:xfrm>
            <a:off x="4417325" y="2193000"/>
            <a:ext cx="5115900" cy="11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var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r>
              <a:rPr lang="en" sz="1800">
                <a:solidFill>
                  <a:srgbClr val="BBBBBB"/>
                </a:solidFill>
                <a:latin typeface="Overpass Mono"/>
                <a:ea typeface="Overpass Mono"/>
                <a:cs typeface="Overpass Mono"/>
                <a:sym typeface="Overpass Mono"/>
              </a:rPr>
              <a:t>p1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= </a:t>
            </a:r>
            <a:r>
              <a:rPr lang="en" sz="1800">
                <a:solidFill>
                  <a:srgbClr val="359FF4"/>
                </a:solidFill>
                <a:latin typeface="Overpass Mono"/>
                <a:ea typeface="Overpass Mono"/>
                <a:cs typeface="Overpass Mono"/>
                <a:sym typeface="Overpass Mono"/>
              </a:rPr>
              <a:t>Player</a:t>
            </a:r>
            <a:r>
              <a:rPr lang="en" sz="1800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()</a:t>
            </a:r>
            <a:endParaRPr sz="1800">
              <a:solidFill>
                <a:srgbClr val="D55FDE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var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r>
              <a:rPr lang="en" sz="1800">
                <a:solidFill>
                  <a:srgbClr val="BBBBBB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card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= </a:t>
            </a:r>
            <a:r>
              <a:rPr lang="en" sz="1800">
                <a:solidFill>
                  <a:srgbClr val="359FF4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Card</a:t>
            </a:r>
            <a:r>
              <a:rPr lang="en" sz="1800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()</a:t>
            </a:r>
            <a:endParaRPr sz="1800">
              <a:solidFill>
                <a:srgbClr val="D55FDE"/>
              </a:solidFill>
              <a:latin typeface="Overpass Mono"/>
              <a:ea typeface="Overpass Mono"/>
              <a:cs typeface="Overpass Mono"/>
              <a:sym typeface="Overpass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v</a:t>
            </a:r>
            <a:r>
              <a:rPr lang="en" sz="1800">
                <a:solidFill>
                  <a:srgbClr val="D55FDE"/>
                </a:solidFill>
                <a:latin typeface="Overpass Mono"/>
                <a:ea typeface="Overpass Mono"/>
                <a:cs typeface="Overpass Mono"/>
                <a:sym typeface="Overpass Mono"/>
              </a:rPr>
              <a:t>ar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</a:t>
            </a:r>
            <a:r>
              <a:rPr lang="en" sz="1800">
                <a:solidFill>
                  <a:srgbClr val="BBBBBB"/>
                </a:solidFill>
                <a:latin typeface="Overpass Mono"/>
                <a:ea typeface="Overpass Mono"/>
                <a:cs typeface="Overpass Mono"/>
                <a:sym typeface="Overpass Mono"/>
              </a:rPr>
              <a:t>deck</a:t>
            </a:r>
            <a:r>
              <a:rPr lang="en" sz="1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 = </a:t>
            </a:r>
            <a:r>
              <a:rPr lang="en" sz="1800">
                <a:solidFill>
                  <a:srgbClr val="359FF4"/>
                </a:solidFill>
                <a:latin typeface="Overpass Mono"/>
                <a:ea typeface="Overpass Mono"/>
                <a:cs typeface="Overpass Mono"/>
                <a:sym typeface="Overpass Mono"/>
              </a:rPr>
              <a:t>mutableListOf&lt;</a:t>
            </a:r>
            <a:r>
              <a:rPr lang="en" sz="1800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Card</a:t>
            </a:r>
            <a:r>
              <a:rPr lang="en" sz="1800">
                <a:solidFill>
                  <a:srgbClr val="359FF4"/>
                </a:solidFill>
                <a:latin typeface="Overpass Mono"/>
                <a:ea typeface="Overpass Mono"/>
                <a:cs typeface="Overpass Mono"/>
                <a:sym typeface="Overpass Mono"/>
              </a:rPr>
              <a:t>&gt;</a:t>
            </a:r>
            <a:r>
              <a:rPr lang="en" sz="1800">
                <a:solidFill>
                  <a:srgbClr val="FFC66D"/>
                </a:solidFill>
                <a:latin typeface="Overpass Mono"/>
                <a:ea typeface="Overpass Mono"/>
                <a:cs typeface="Overpass Mono"/>
                <a:sym typeface="Overpass Mono"/>
              </a:rPr>
              <a:t>()</a:t>
            </a:r>
            <a:endParaRPr sz="1800">
              <a:solidFill>
                <a:srgbClr val="FFC66D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